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81" r:id="rId5"/>
    <p:sldId id="258" r:id="rId6"/>
    <p:sldId id="259" r:id="rId7"/>
    <p:sldId id="299" r:id="rId8"/>
    <p:sldId id="282" r:id="rId9"/>
    <p:sldId id="283" r:id="rId10"/>
    <p:sldId id="261" r:id="rId11"/>
    <p:sldId id="263" r:id="rId12"/>
    <p:sldId id="284" r:id="rId13"/>
    <p:sldId id="264" r:id="rId14"/>
    <p:sldId id="265" r:id="rId15"/>
    <p:sldId id="288" r:id="rId16"/>
    <p:sldId id="290" r:id="rId17"/>
    <p:sldId id="301" r:id="rId18"/>
    <p:sldId id="291" r:id="rId19"/>
    <p:sldId id="300" r:id="rId20"/>
    <p:sldId id="302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2822" y="490220"/>
            <a:ext cx="411835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78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2822" y="490220"/>
            <a:ext cx="411835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4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2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1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7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111" y="125425"/>
            <a:ext cx="807577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904" y="2299462"/>
            <a:ext cx="7886191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111" y="125425"/>
            <a:ext cx="807577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904" y="2299462"/>
            <a:ext cx="7886191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1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9143999" cy="6857997"/>
            <a:chOff x="-17206" y="3"/>
            <a:chExt cx="9143999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2752344"/>
              <a:ext cx="2438400" cy="1353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206" y="3"/>
              <a:ext cx="9143999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8795" y="1629340"/>
            <a:ext cx="8106409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  <a:tabLst>
                <a:tab pos="2519045" algn="l"/>
              </a:tabLst>
            </a:pPr>
            <a:r>
              <a:rPr lang="ru-RU" sz="3600" spc="-49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  <a:p>
            <a:pPr marL="4445" algn="ctr">
              <a:lnSpc>
                <a:spcPct val="100000"/>
              </a:lnSpc>
              <a:spcBef>
                <a:spcPts val="100"/>
              </a:spcBef>
              <a:tabLst>
                <a:tab pos="2519045" algn="l"/>
              </a:tabLst>
            </a:pPr>
            <a:r>
              <a:rPr sz="3600" spc="-57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spc="-2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Современные подходы к организации </a:t>
            </a:r>
            <a:r>
              <a:rPr lang="ru-RU" sz="3600" spc="-225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нравственно-патриотического воспитания </a:t>
            </a:r>
            <a:r>
              <a:rPr lang="ru-RU" sz="3600" spc="-2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sz="3600" spc="-434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344" y="356743"/>
            <a:ext cx="80645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Муниципальное </a:t>
            </a:r>
            <a:r>
              <a:rPr sz="2000" b="1" spc="-20" dirty="0">
                <a:latin typeface="Times New Roman"/>
                <a:cs typeface="Times New Roman"/>
              </a:rPr>
              <a:t>бюджетное </a:t>
            </a:r>
            <a:r>
              <a:rPr sz="2000" b="1" spc="-5" dirty="0">
                <a:latin typeface="Times New Roman"/>
                <a:cs typeface="Times New Roman"/>
              </a:rPr>
              <a:t>дошкольное </a:t>
            </a:r>
            <a:r>
              <a:rPr sz="2000" b="1" spc="-10" dirty="0">
                <a:latin typeface="Times New Roman"/>
                <a:cs typeface="Times New Roman"/>
              </a:rPr>
              <a:t>образовательное </a:t>
            </a:r>
            <a:r>
              <a:rPr sz="2000" b="1" dirty="0" err="1" smtClean="0">
                <a:latin typeface="Times New Roman"/>
                <a:cs typeface="Times New Roman"/>
              </a:rPr>
              <a:t>учреждение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484" dirty="0" smtClean="0">
                <a:latin typeface="Times New Roman"/>
                <a:cs typeface="Times New Roman"/>
              </a:rPr>
              <a:t> </a:t>
            </a:r>
            <a:r>
              <a:rPr lang="ru-RU" sz="2000" b="1" spc="-20" dirty="0" smtClean="0">
                <a:latin typeface="Times New Roman"/>
                <a:cs typeface="Times New Roman"/>
              </a:rPr>
              <a:t>Ойховский детский сад № 3 «Колокольчик»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3800" y="4267200"/>
            <a:ext cx="5105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55265" algn="r">
              <a:lnSpc>
                <a:spcPct val="100000"/>
              </a:lnSpc>
              <a:spcBef>
                <a:spcPts val="100"/>
              </a:spcBef>
            </a:pPr>
            <a:r>
              <a:rPr sz="2400" spc="-355" dirty="0" err="1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0" dirty="0" err="1" smtClean="0">
                <a:latin typeface="Times New Roman" pitchFamily="18" charset="0"/>
                <a:cs typeface="Times New Roman" pitchFamily="18" charset="0"/>
              </a:rPr>
              <a:t>подготови</a:t>
            </a:r>
            <a:r>
              <a:rPr sz="2400" spc="-355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spc="-22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22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spc="-345" dirty="0" smtClean="0">
                <a:latin typeface="Times New Roman" pitchFamily="18" charset="0"/>
                <a:cs typeface="Times New Roman" pitchFamily="18" charset="0"/>
              </a:rPr>
              <a:t>Сидорова Н.Н.,  </a:t>
            </a:r>
            <a:r>
              <a:rPr sz="2400" spc="-345" dirty="0" err="1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sz="2400" spc="-345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spc="-34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10" y="0"/>
            <a:ext cx="9111996" cy="6857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4400" y="1582341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</a:t>
            </a:r>
            <a:r>
              <a:rPr lang="ru-RU" sz="2400" u="sng" dirty="0" smtClean="0"/>
              <a:t>для детей старшего возраста</a:t>
            </a:r>
            <a:r>
              <a:rPr lang="ru-RU" sz="2400" dirty="0" smtClean="0"/>
              <a:t>: уголки патриотического воспитания, </a:t>
            </a:r>
            <a:r>
              <a:rPr lang="ru-RU" sz="2400" dirty="0" err="1" smtClean="0"/>
              <a:t>содержате</a:t>
            </a:r>
            <a:r>
              <a:rPr lang="ru-RU" sz="2400" dirty="0" smtClean="0"/>
              <a:t> </a:t>
            </a:r>
            <a:r>
              <a:rPr lang="ru-RU" sz="2400" dirty="0" smtClean="0"/>
              <a:t>материал по ознакомлению с городом, страной, государственной символикой, предметы старины, русские игрушки, предметы народного декоративно-прикладного искусства (матрешки, дымковские игрушки, городецкая роспись, гжель, вышивка, работа по дереву), куклы в национальных костюмах, карта России, художественная литература о защитниках Отечества, портреты великих соотечественников.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94E137-A74A-9ECD-907E-184050D2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10" y="228600"/>
            <a:ext cx="8075777" cy="984885"/>
          </a:xfrm>
        </p:spPr>
        <p:txBody>
          <a:bodyPr/>
          <a:lstStyle/>
          <a:p>
            <a:pPr algn="ctr"/>
            <a:r>
              <a:rPr lang="ru-RU" sz="3200" dirty="0" smtClean="0"/>
              <a:t>3. Взаимодействие </a:t>
            </a:r>
            <a:r>
              <a:rPr lang="ru-RU" sz="3200" dirty="0"/>
              <a:t>с семьями воспитанников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4D8AC8-69CF-D7CE-E8F1-7816D5AA5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04" y="1828800"/>
            <a:ext cx="7886191" cy="4062651"/>
          </a:xfrm>
        </p:spPr>
        <p:txBody>
          <a:bodyPr/>
          <a:lstStyle/>
          <a:p>
            <a:r>
              <a:rPr lang="ru-RU" sz="2400" dirty="0" smtClean="0"/>
              <a:t>Организация активного взаимодействия с семьями воспитанников. Семейный очаг, соединение родных душ под одной крышей - начальное звено соборного воспитания. Необходимо научить дошкольников уважать и хранить семейные традиции, почитать старшее поколение, знать свою родословную, знать традиции своей Родины. Только с привлечением всех участников образовательного процесса - педагогов, родителей, учреждений социума </a:t>
            </a:r>
            <a:r>
              <a:rPr lang="ru-RU" sz="2400" i="1" dirty="0" smtClean="0"/>
              <a:t>(библиотеки, музеи, школы, др.)</a:t>
            </a:r>
            <a:r>
              <a:rPr lang="ru-RU" sz="2400" dirty="0" smtClean="0"/>
              <a:t> можно говорить об успешной реализации программы нравственно - патриотического воспитания в детском </a:t>
            </a:r>
            <a:r>
              <a:rPr lang="ru-RU" sz="2400" dirty="0" smtClean="0"/>
              <a:t>саду.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169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4" y="562101"/>
            <a:ext cx="4828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400" spc="-15" dirty="0"/>
              <a:t>Деловая игра</a:t>
            </a:r>
            <a:endParaRPr sz="4400" dirty="0"/>
          </a:p>
        </p:txBody>
      </p:sp>
      <p:pic>
        <p:nvPicPr>
          <p:cNvPr id="3" name="Любэ, Безруков Сергей - Берёзы">
            <a:hlinkClick r:id="" action="ppaction://media"/>
            <a:extLst>
              <a:ext uri="{FF2B5EF4-FFF2-40B4-BE49-F238E27FC236}">
                <a16:creationId xmlns:a16="http://schemas.microsoft.com/office/drawing/2014/main" xmlns="" id="{FB1F5069-D713-165E-285E-19476BF9C2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581400" y="2115457"/>
            <a:ext cx="2489200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007" y="457200"/>
            <a:ext cx="620458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spc="-15" dirty="0" smtClean="0"/>
              <a:t>Задание 1.</a:t>
            </a:r>
            <a:br>
              <a:rPr lang="ru-RU" sz="2400" spc="-15" dirty="0" smtClean="0"/>
            </a:br>
            <a:r>
              <a:rPr lang="ru-RU" sz="1800" spc="-15" dirty="0" smtClean="0"/>
              <a:t>Что это? (Почему?)</a:t>
            </a: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1DDED5-78A1-03D9-5AE5-31D056E2E1A5}"/>
              </a:ext>
            </a:extLst>
          </p:cNvPr>
          <p:cNvSpPr txBox="1"/>
          <p:nvPr/>
        </p:nvSpPr>
        <p:spPr>
          <a:xfrm>
            <a:off x="533400" y="1524000"/>
            <a:ext cx="8305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1</a:t>
            </a:r>
            <a:r>
              <a:rPr lang="ru-RU" sz="2000" dirty="0" smtClean="0"/>
              <a:t>. Крупная территория, которая имеет определенные границы и пользуется государственным суверенитетом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2. Особый политический институт, который обеспечивает социальную защищенность населения, оборону и безопасность страны.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3. Символ государства, его суверенитета, прикрепленное к древку или шнуру полотнище установленных размеров и цветов, иногда с изображением герба, эмблемы. 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/>
              <a:t>4.</a:t>
            </a:r>
            <a:r>
              <a:rPr lang="ru-RU" sz="2000" dirty="0" smtClean="0"/>
              <a:t> Почему матрёшка стала символом России?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111" y="381000"/>
            <a:ext cx="8075777" cy="390756"/>
          </a:xfrm>
        </p:spPr>
        <p:txBody>
          <a:bodyPr/>
          <a:lstStyle/>
          <a:p>
            <a:pPr algn="ctr"/>
            <a:r>
              <a:rPr lang="ru-RU" sz="2400" dirty="0" smtClean="0"/>
              <a:t>Задание 2.</a:t>
            </a:r>
            <a:br>
              <a:rPr lang="ru-RU" sz="2400" dirty="0" smtClean="0"/>
            </a:br>
            <a:r>
              <a:rPr lang="ru-RU" sz="1800" dirty="0" smtClean="0"/>
              <a:t>«Исключи лишнее»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86000"/>
            <a:ext cx="7886191" cy="41549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i="1" dirty="0" smtClean="0"/>
              <a:t> </a:t>
            </a:r>
            <a:r>
              <a:rPr lang="ru-RU" sz="2400" dirty="0" smtClean="0"/>
              <a:t>1. Исключите птиц, которые не водятся в Сибири: дрозд, синица, снегирь, грач, ласточка, фламинго, соловей, тукан., дятел, сова, кукушка, киви, куропатка, глухарь, колибри.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/>
              <a:t> </a:t>
            </a:r>
            <a:r>
              <a:rPr lang="ru-RU" sz="2400" dirty="0" smtClean="0"/>
              <a:t>2. Исключите растения, которые не растут в у нас в Сибири: шиповник, росянка, мята, полынь, пальма, элеутерококк, верблюжья колючка, календула, баобаб, лимонник, пустырник, перекати-поле.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62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5777" cy="553998"/>
          </a:xfrm>
        </p:spPr>
        <p:txBody>
          <a:bodyPr/>
          <a:lstStyle/>
          <a:p>
            <a:pPr algn="ctr"/>
            <a:r>
              <a:rPr lang="ru-RU" sz="1800" dirty="0" smtClean="0"/>
              <a:t>Задание 3.</a:t>
            </a:r>
            <a:br>
              <a:rPr lang="ru-RU" sz="1800" dirty="0" smtClean="0"/>
            </a:br>
            <a:r>
              <a:rPr lang="ru-RU" sz="1800" dirty="0" smtClean="0"/>
              <a:t>Переведите иностранную пословицу, поговорку на русскую, найдите аналог: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904" y="2299462"/>
            <a:ext cx="7886191" cy="2862322"/>
          </a:xfrm>
        </p:spPr>
        <p:txBody>
          <a:bodyPr/>
          <a:lstStyle/>
          <a:p>
            <a:r>
              <a:rPr lang="ru-RU" sz="2400" dirty="0" smtClean="0"/>
              <a:t>1.«Когда леди выходит из автомобиля, автомобиль идёт быстрее» (англ.) 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2.«Голова – венец тела, а глаза – лучшие алмазы в том венце» (азерб</a:t>
            </a:r>
            <a:r>
              <a:rPr lang="ru-RU" sz="2400" dirty="0" smtClean="0"/>
              <a:t>.)</a:t>
            </a:r>
          </a:p>
          <a:p>
            <a:endParaRPr lang="ru-RU" sz="2400" dirty="0" smtClean="0"/>
          </a:p>
          <a:p>
            <a:r>
              <a:rPr lang="ru-RU" sz="2400" dirty="0" smtClean="0"/>
              <a:t>3.«Тот не заблудится, кто спрашивает» (финн.)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76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5777" cy="369332"/>
          </a:xfrm>
        </p:spPr>
        <p:txBody>
          <a:bodyPr/>
          <a:lstStyle/>
          <a:p>
            <a:pPr algn="ctr"/>
            <a:r>
              <a:rPr lang="ru-RU" sz="2400" dirty="0" smtClean="0"/>
              <a:t>Разгадайте кроссворд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9200" y="1828800"/>
          <a:ext cx="6564938" cy="3659999"/>
        </p:xfrm>
        <a:graphic>
          <a:graphicData uri="http://schemas.openxmlformats.org/drawingml/2006/table">
            <a:tbl>
              <a:tblPr/>
              <a:tblGrid>
                <a:gridCol w="349739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357587"/>
                <a:gridCol w="1208981"/>
              </a:tblGrid>
              <a:tr h="134267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9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51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36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36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12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306">
                <a:tc gridSpan="16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111" y="380999"/>
            <a:ext cx="8075777" cy="298423"/>
          </a:xfrm>
        </p:spPr>
        <p:txBody>
          <a:bodyPr/>
          <a:lstStyle/>
          <a:p>
            <a:pPr algn="ctr"/>
            <a:r>
              <a:rPr lang="ru-RU" sz="1800" dirty="0" smtClean="0"/>
              <a:t>Задание 4.</a:t>
            </a:r>
            <a:br>
              <a:rPr lang="ru-RU" sz="1800" dirty="0" smtClean="0"/>
            </a:br>
            <a:r>
              <a:rPr lang="ru-RU" sz="1800" dirty="0" smtClean="0"/>
              <a:t>Р</a:t>
            </a:r>
            <a:r>
              <a:rPr lang="ru-RU" sz="1800" dirty="0" smtClean="0"/>
              <a:t>азгадайте кроссворд.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904" y="1295400"/>
            <a:ext cx="7886191" cy="4985980"/>
          </a:xfrm>
        </p:spPr>
        <p:txBody>
          <a:bodyPr/>
          <a:lstStyle/>
          <a:p>
            <a:r>
              <a:rPr lang="ru-RU" dirty="0" smtClean="0"/>
              <a:t>    </a:t>
            </a:r>
            <a:br>
              <a:rPr lang="ru-RU" dirty="0" smtClean="0"/>
            </a:br>
            <a:r>
              <a:rPr lang="ru-RU" sz="2400" dirty="0" smtClean="0"/>
              <a:t>1.Великая русская река.  </a:t>
            </a:r>
            <a:r>
              <a:rPr lang="ru-RU" sz="2400" dirty="0" smtClean="0"/>
              <a:t>                                                                                                                  </a:t>
            </a:r>
            <a:r>
              <a:rPr lang="ru-RU" sz="2400" dirty="0" smtClean="0"/>
              <a:t>2. Главный город государства. </a:t>
            </a:r>
            <a:r>
              <a:rPr lang="ru-RU" sz="2400" dirty="0" smtClean="0"/>
              <a:t>                                                                               </a:t>
            </a:r>
            <a:endParaRPr lang="ru-RU" sz="2400" dirty="0" smtClean="0"/>
          </a:p>
          <a:p>
            <a:r>
              <a:rPr lang="ru-RU" sz="2400" dirty="0" smtClean="0"/>
              <a:t>3. Кирпичная или глинобитная  конструкция, используемая для отопления помещения, приготовления пищи. </a:t>
            </a:r>
            <a:r>
              <a:rPr lang="ru-RU" sz="2400" dirty="0" smtClean="0"/>
              <a:t>                                                                                                              </a:t>
            </a:r>
            <a:endParaRPr lang="ru-RU" sz="2400" dirty="0" smtClean="0"/>
          </a:p>
          <a:p>
            <a:r>
              <a:rPr lang="ru-RU" sz="2400" dirty="0" smtClean="0"/>
              <a:t>4. Политическая самостоятельность, отсутствие подчиненности, суверенитет. </a:t>
            </a:r>
            <a:r>
              <a:rPr lang="ru-RU" sz="2400" dirty="0" smtClean="0"/>
              <a:t>                                                                                                                                </a:t>
            </a:r>
            <a:endParaRPr lang="ru-RU" sz="2400" dirty="0" smtClean="0"/>
          </a:p>
          <a:p>
            <a:r>
              <a:rPr lang="ru-RU" sz="2400" dirty="0" smtClean="0"/>
              <a:t>5.Человек, управляющий нашей страной. </a:t>
            </a:r>
            <a:r>
              <a:rPr lang="ru-RU" sz="2400" dirty="0" smtClean="0"/>
              <a:t>                                                                            </a:t>
            </a:r>
            <a:r>
              <a:rPr lang="ru-RU" sz="2400" dirty="0" smtClean="0"/>
              <a:t>6.Линия, определяющая пределы государственной территории. </a:t>
            </a:r>
            <a:r>
              <a:rPr lang="ru-RU" sz="2400" dirty="0" smtClean="0"/>
              <a:t> 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7. Символ государственной власти в виде полотнища с особой расцветкой. </a:t>
            </a:r>
          </a:p>
          <a:p>
            <a:r>
              <a:rPr lang="ru-RU" sz="2400" dirty="0" smtClean="0"/>
              <a:t>Ключевое слово: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18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904" y="2299462"/>
            <a:ext cx="7886191" cy="2123658"/>
          </a:xfrm>
        </p:spPr>
        <p:txBody>
          <a:bodyPr/>
          <a:lstStyle/>
          <a:p>
            <a:pPr indent="228600" algn="just"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А сейчас предлагаю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вам по очереди продолжить 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фразу:  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Так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, что это значит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«</a:t>
            </a:r>
            <a:r>
              <a:rPr lang="ru-RU" sz="2400" b="1" i="1" dirty="0">
                <a:solidFill>
                  <a:srgbClr val="111111"/>
                </a:solidFill>
                <a:latin typeface="Times New Roman"/>
                <a:ea typeface="Times New Roman"/>
              </a:rPr>
              <a:t>Воспитать патриота России…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»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 - это наполнить повседневную жизнь ребенка благородными чувствами, которые окрашивали бы всё, что человек познает и делает.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38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847888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540" y="355218"/>
            <a:ext cx="7320280" cy="10052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12725" indent="782955">
              <a:lnSpc>
                <a:spcPct val="101899"/>
              </a:lnSpc>
              <a:spcBef>
                <a:spcPts val="60"/>
              </a:spcBef>
            </a:pP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«Любовь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родному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краю,</a:t>
            </a:r>
            <a:r>
              <a:rPr sz="16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родной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66"/>
                </a:solidFill>
                <a:latin typeface="Times New Roman"/>
                <a:cs typeface="Times New Roman"/>
              </a:rPr>
              <a:t>культуре,</a:t>
            </a:r>
            <a:r>
              <a:rPr sz="16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родной</a:t>
            </a:r>
            <a:r>
              <a:rPr sz="1600" b="1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речи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начинается </a:t>
            </a:r>
            <a:r>
              <a:rPr sz="1600" b="1" spc="-3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малого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–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6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любви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к своей</a:t>
            </a:r>
            <a:r>
              <a:rPr sz="16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семье,</a:t>
            </a:r>
            <a:r>
              <a:rPr sz="1600" b="1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6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своему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0066"/>
                </a:solidFill>
                <a:latin typeface="Times New Roman"/>
                <a:cs typeface="Times New Roman"/>
              </a:rPr>
              <a:t>жилищу,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6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своему</a:t>
            </a:r>
            <a:r>
              <a:rPr sz="16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детскому</a:t>
            </a:r>
            <a:r>
              <a:rPr sz="1600" b="1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0066"/>
                </a:solidFill>
                <a:latin typeface="Times New Roman"/>
                <a:cs typeface="Times New Roman"/>
              </a:rPr>
              <a:t>саду.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770880" algn="l"/>
              </a:tabLst>
            </a:pP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Постепенно</a:t>
            </a:r>
            <a:r>
              <a:rPr sz="1600" b="1" spc="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расширяясь,</a:t>
            </a:r>
            <a:r>
              <a:rPr sz="1600" b="1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эта</a:t>
            </a:r>
            <a:r>
              <a:rPr sz="1600" b="1" spc="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любовь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66"/>
                </a:solidFill>
                <a:latin typeface="Times New Roman"/>
                <a:cs typeface="Times New Roman"/>
              </a:rPr>
              <a:t>переходит</a:t>
            </a:r>
            <a:r>
              <a:rPr sz="1600" b="1" spc="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6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любовь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600" b="1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Родине,</a:t>
            </a:r>
            <a:r>
              <a:rPr sz="16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её</a:t>
            </a:r>
            <a:r>
              <a:rPr sz="1600" b="1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истории, </a:t>
            </a:r>
            <a:r>
              <a:rPr sz="1600" b="1" spc="-3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прошлому</a:t>
            </a:r>
            <a:r>
              <a:rPr sz="16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66"/>
                </a:solidFill>
                <a:latin typeface="Times New Roman"/>
                <a:cs typeface="Times New Roman"/>
              </a:rPr>
              <a:t>настоящему,</a:t>
            </a:r>
            <a:r>
              <a:rPr sz="1600" b="1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ко</a:t>
            </a:r>
            <a:r>
              <a:rPr sz="16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всему</a:t>
            </a:r>
            <a:r>
              <a:rPr sz="1600" b="1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человечеству».	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Д.</a:t>
            </a:r>
            <a:r>
              <a:rPr sz="16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С.</a:t>
            </a:r>
            <a:r>
              <a:rPr sz="1600" b="1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Лихачёв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476" y="2133600"/>
            <a:ext cx="75990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 algn="just">
              <a:lnSpc>
                <a:spcPct val="100000"/>
              </a:lnSpc>
              <a:spcBef>
                <a:spcPts val="100"/>
              </a:spcBef>
            </a:pPr>
            <a:r>
              <a:rPr sz="2400" b="1" dirty="0" err="1">
                <a:solidFill>
                  <a:srgbClr val="000066"/>
                </a:solidFill>
                <a:latin typeface="Times New Roman"/>
                <a:cs typeface="Times New Roman"/>
              </a:rPr>
              <a:t>Цель</a:t>
            </a:r>
            <a:r>
              <a:rPr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:</a:t>
            </a:r>
            <a:r>
              <a:rPr lang="ru-RU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/>
              <a:t>повышение педагогической компетентности педагогов по вопросам нравственно-патриотического воспитания.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EBA0C6-25E0-F3E6-1DB7-A5DCE9D7A6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974872-1749-9700-93CE-4BD88A2EAF7C}"/>
              </a:ext>
            </a:extLst>
          </p:cNvPr>
          <p:cNvSpPr txBox="1"/>
          <p:nvPr/>
        </p:nvSpPr>
        <p:spPr>
          <a:xfrm>
            <a:off x="762000" y="487025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Акцентировать внимание педагогов на актуальности работы по воспитанию нравственно-патриотических чувств у подрастающего поколения в современном обществе.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Уточнить представления о многообразии направлений педагогической деятельности по нравственно-патриотическому воспитанию.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Создать условия для самообразования педагогов в данном направлении.</a:t>
            </a:r>
          </a:p>
          <a:p>
            <a:pPr indent="228600"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3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2"/>
            <a:ext cx="9144000" cy="68336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3675" rIns="0" bIns="0" rtlCol="0">
            <a:spAutoFit/>
          </a:bodyPr>
          <a:lstStyle/>
          <a:p>
            <a:pPr marL="2804795" marR="5080" indent="-217678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Блоки</a:t>
            </a:r>
            <a:r>
              <a:rPr sz="2800" dirty="0"/>
              <a:t> </a:t>
            </a:r>
            <a:r>
              <a:rPr sz="2800" spc="-5" dirty="0"/>
              <a:t>нравственно</a:t>
            </a:r>
            <a:r>
              <a:rPr sz="2800" spc="35" dirty="0"/>
              <a:t> </a:t>
            </a:r>
            <a:r>
              <a:rPr sz="2800" spc="-5" dirty="0"/>
              <a:t>–</a:t>
            </a:r>
            <a:r>
              <a:rPr sz="2800" spc="10" dirty="0"/>
              <a:t> </a:t>
            </a:r>
            <a:r>
              <a:rPr sz="2800" spc="-20" dirty="0"/>
              <a:t>патриотического </a:t>
            </a:r>
            <a:r>
              <a:rPr sz="2800" spc="-685" dirty="0"/>
              <a:t> </a:t>
            </a:r>
            <a:r>
              <a:rPr sz="2800" spc="-5" dirty="0"/>
              <a:t>воспитания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" y="1581911"/>
            <a:ext cx="1867662" cy="7322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4715" y="1792350"/>
            <a:ext cx="961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Моя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семья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1032" y="1569707"/>
            <a:ext cx="1818894" cy="7703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43580" y="1575257"/>
            <a:ext cx="713105" cy="7162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59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Мой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де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ский  сад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0208" y="1562087"/>
            <a:ext cx="1678686" cy="7703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59300" y="1679574"/>
            <a:ext cx="521334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1435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Мой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20511" y="1548371"/>
            <a:ext cx="1811274" cy="7231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27826" y="1642059"/>
            <a:ext cx="65659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Моя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Родина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420" y="2519159"/>
            <a:ext cx="2202942" cy="9136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62050" y="2708529"/>
            <a:ext cx="960755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83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Страна,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символика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11551" y="2590787"/>
            <a:ext cx="2391918" cy="75210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985642" y="2629280"/>
            <a:ext cx="1248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Будем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Родине </a:t>
            </a:r>
            <a:r>
              <a:rPr sz="1600" spc="-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служить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01767" y="2627363"/>
            <a:ext cx="1925574" cy="6987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21578" y="2709163"/>
            <a:ext cx="9385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0800" marR="5080" indent="-38100">
              <a:lnSpc>
                <a:spcPts val="1730"/>
              </a:lnSpc>
              <a:spcBef>
                <a:spcPts val="310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Культура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традиции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73240" y="2599931"/>
            <a:ext cx="1863090" cy="69876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346060" y="2616835"/>
            <a:ext cx="969644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Правила,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оры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мы  живём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28059" y="5096255"/>
            <a:ext cx="2303526" cy="130225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919473" y="5414264"/>
            <a:ext cx="152209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7305" marR="5080" indent="-1524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Виды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детской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61003" y="3415284"/>
            <a:ext cx="2422398" cy="120319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242053" y="3832605"/>
            <a:ext cx="8629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Игро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28232" y="5318759"/>
            <a:ext cx="2460498" cy="124891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820281" y="5758992"/>
            <a:ext cx="16802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Познавательная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4359" y="5070347"/>
            <a:ext cx="2286762" cy="135559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03808" y="5563920"/>
            <a:ext cx="14725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укт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вная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85135" y="4597908"/>
            <a:ext cx="3354070" cy="1412240"/>
            <a:chOff x="2985135" y="4597908"/>
            <a:chExt cx="3354070" cy="1412240"/>
          </a:xfrm>
        </p:grpSpPr>
        <p:sp>
          <p:nvSpPr>
            <p:cNvPr id="29" name="object 29"/>
            <p:cNvSpPr/>
            <p:nvPr/>
          </p:nvSpPr>
          <p:spPr>
            <a:xfrm>
              <a:off x="5887211" y="5605729"/>
              <a:ext cx="438784" cy="304800"/>
            </a:xfrm>
            <a:custGeom>
              <a:avLst/>
              <a:gdLst/>
              <a:ahLst/>
              <a:cxnLst/>
              <a:rect l="l" t="t" r="r" b="b"/>
              <a:pathLst>
                <a:path w="438785" h="304800">
                  <a:moveTo>
                    <a:pt x="49402" y="0"/>
                  </a:moveTo>
                  <a:lnTo>
                    <a:pt x="0" y="135267"/>
                  </a:lnTo>
                  <a:lnTo>
                    <a:pt x="278891" y="237159"/>
                  </a:lnTo>
                  <a:lnTo>
                    <a:pt x="254126" y="304787"/>
                  </a:lnTo>
                  <a:lnTo>
                    <a:pt x="438785" y="218947"/>
                  </a:lnTo>
                  <a:lnTo>
                    <a:pt x="352933" y="34251"/>
                  </a:lnTo>
                  <a:lnTo>
                    <a:pt x="328295" y="101892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87211" y="5605729"/>
              <a:ext cx="438784" cy="304800"/>
            </a:xfrm>
            <a:custGeom>
              <a:avLst/>
              <a:gdLst/>
              <a:ahLst/>
              <a:cxnLst/>
              <a:rect l="l" t="t" r="r" b="b"/>
              <a:pathLst>
                <a:path w="438785" h="304800">
                  <a:moveTo>
                    <a:pt x="49402" y="0"/>
                  </a:moveTo>
                  <a:lnTo>
                    <a:pt x="328295" y="101892"/>
                  </a:lnTo>
                  <a:lnTo>
                    <a:pt x="352933" y="34251"/>
                  </a:lnTo>
                  <a:lnTo>
                    <a:pt x="438785" y="218947"/>
                  </a:lnTo>
                  <a:lnTo>
                    <a:pt x="254126" y="304787"/>
                  </a:lnTo>
                  <a:lnTo>
                    <a:pt x="278891" y="237159"/>
                  </a:lnTo>
                  <a:lnTo>
                    <a:pt x="0" y="135267"/>
                  </a:lnTo>
                  <a:lnTo>
                    <a:pt x="49402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57522" y="4610862"/>
              <a:ext cx="288290" cy="440690"/>
            </a:xfrm>
            <a:custGeom>
              <a:avLst/>
              <a:gdLst/>
              <a:ahLst/>
              <a:cxnLst/>
              <a:rect l="l" t="t" r="r" b="b"/>
              <a:pathLst>
                <a:path w="288289" h="440689">
                  <a:moveTo>
                    <a:pt x="144017" y="0"/>
                  </a:moveTo>
                  <a:lnTo>
                    <a:pt x="0" y="144018"/>
                  </a:lnTo>
                  <a:lnTo>
                    <a:pt x="72008" y="144018"/>
                  </a:lnTo>
                  <a:lnTo>
                    <a:pt x="72008" y="440436"/>
                  </a:lnTo>
                  <a:lnTo>
                    <a:pt x="216026" y="440436"/>
                  </a:lnTo>
                  <a:lnTo>
                    <a:pt x="216026" y="144018"/>
                  </a:lnTo>
                  <a:lnTo>
                    <a:pt x="288036" y="144018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57522" y="4610862"/>
              <a:ext cx="288290" cy="440690"/>
            </a:xfrm>
            <a:custGeom>
              <a:avLst/>
              <a:gdLst/>
              <a:ahLst/>
              <a:cxnLst/>
              <a:rect l="l" t="t" r="r" b="b"/>
              <a:pathLst>
                <a:path w="288289" h="440689">
                  <a:moveTo>
                    <a:pt x="72008" y="440436"/>
                  </a:moveTo>
                  <a:lnTo>
                    <a:pt x="72008" y="144018"/>
                  </a:lnTo>
                  <a:lnTo>
                    <a:pt x="0" y="144018"/>
                  </a:lnTo>
                  <a:lnTo>
                    <a:pt x="144017" y="0"/>
                  </a:lnTo>
                  <a:lnTo>
                    <a:pt x="288036" y="144018"/>
                  </a:lnTo>
                  <a:lnTo>
                    <a:pt x="216026" y="144018"/>
                  </a:lnTo>
                  <a:lnTo>
                    <a:pt x="216026" y="440436"/>
                  </a:lnTo>
                  <a:lnTo>
                    <a:pt x="72008" y="440436"/>
                  </a:lnTo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97835" y="5702236"/>
              <a:ext cx="442595" cy="295275"/>
            </a:xfrm>
            <a:custGeom>
              <a:avLst/>
              <a:gdLst/>
              <a:ahLst/>
              <a:cxnLst/>
              <a:rect l="l" t="t" r="r" b="b"/>
              <a:pathLst>
                <a:path w="442595" h="295275">
                  <a:moveTo>
                    <a:pt x="399288" y="0"/>
                  </a:moveTo>
                  <a:lnTo>
                    <a:pt x="115950" y="88633"/>
                  </a:lnTo>
                  <a:lnTo>
                    <a:pt x="94487" y="19913"/>
                  </a:lnTo>
                  <a:lnTo>
                    <a:pt x="0" y="200355"/>
                  </a:lnTo>
                  <a:lnTo>
                    <a:pt x="180466" y="294805"/>
                  </a:lnTo>
                  <a:lnTo>
                    <a:pt x="159003" y="226085"/>
                  </a:lnTo>
                  <a:lnTo>
                    <a:pt x="442340" y="137452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97835" y="5702236"/>
              <a:ext cx="442595" cy="295275"/>
            </a:xfrm>
            <a:custGeom>
              <a:avLst/>
              <a:gdLst/>
              <a:ahLst/>
              <a:cxnLst/>
              <a:rect l="l" t="t" r="r" b="b"/>
              <a:pathLst>
                <a:path w="442595" h="295275">
                  <a:moveTo>
                    <a:pt x="442340" y="137452"/>
                  </a:moveTo>
                  <a:lnTo>
                    <a:pt x="159003" y="226085"/>
                  </a:lnTo>
                  <a:lnTo>
                    <a:pt x="180466" y="294805"/>
                  </a:lnTo>
                  <a:lnTo>
                    <a:pt x="0" y="200355"/>
                  </a:lnTo>
                  <a:lnTo>
                    <a:pt x="94487" y="19913"/>
                  </a:lnTo>
                  <a:lnTo>
                    <a:pt x="115950" y="88633"/>
                  </a:lnTo>
                  <a:lnTo>
                    <a:pt x="399288" y="0"/>
                  </a:lnTo>
                  <a:lnTo>
                    <a:pt x="442340" y="13745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1524000"/>
            <a:ext cx="7772400" cy="3767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6" marR="5080" algn="ct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словесный</a:t>
            </a:r>
            <a:b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наглядный</a:t>
            </a:r>
            <a:b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pc="-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4902" y="6401206"/>
            <a:ext cx="154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72460" y="6426200"/>
            <a:ext cx="198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954"/>
            <a:ext cx="9144000" cy="68290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2094" y="490220"/>
            <a:ext cx="4592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 smtClean="0"/>
              <a:t>Формы </a:t>
            </a:r>
            <a:r>
              <a:rPr lang="ru-RU" sz="4400" dirty="0" smtClean="0"/>
              <a:t>работы: 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1905000"/>
            <a:ext cx="6879590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целевые прогулки, экскурсии, встречи с известными людьми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беседы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 дидактические игры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чтение художественной литературы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праздники, развлечения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вечера досуга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викторины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продуктивная деятельность, организация детского труда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2000" dirty="0" smtClean="0"/>
              <a:t> и, конечно же, основная форма работы – непосредственно образовательная деятельность (занятие</a:t>
            </a:r>
            <a:r>
              <a:rPr lang="ru-RU" sz="2000" dirty="0" smtClean="0"/>
              <a:t>)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2837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5F27A-066D-DDA9-E32C-B6143129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9600"/>
            <a:ext cx="8075777" cy="615553"/>
          </a:xfrm>
        </p:spPr>
        <p:txBody>
          <a:bodyPr/>
          <a:lstStyle/>
          <a:p>
            <a:r>
              <a:rPr lang="ru-RU" dirty="0" smtClean="0"/>
              <a:t>Важные условия: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857BE4-9A2E-DE1D-3CD9-95C260D72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624" y="1447800"/>
            <a:ext cx="8134096" cy="249299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Повышение 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самообразования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 дошкольных образовательных учреждений. Педагог сам должен хорошо знать, что целесообразно показать и рассказать детям, а самое главное, материал должен быть исторически верным и адаптирован для детского восприятия.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27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8C3FD-D663-3991-9BFC-0B60983B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10" y="228600"/>
            <a:ext cx="8075777" cy="430887"/>
          </a:xfrm>
        </p:spPr>
        <p:txBody>
          <a:bodyPr/>
          <a:lstStyle/>
          <a:p>
            <a:pPr algn="ctr"/>
            <a:r>
              <a:rPr lang="ru-RU" sz="2800" dirty="0" smtClean="0"/>
              <a:t>2. Создание </a:t>
            </a:r>
            <a:r>
              <a:rPr lang="ru-RU" sz="2800" dirty="0"/>
              <a:t>предметной развивающей среды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372933-319F-32B5-235E-43EF79848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04" y="2299462"/>
            <a:ext cx="7886191" cy="221599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-</a:t>
            </a:r>
            <a:r>
              <a:rPr lang="ru-RU" sz="2400" u="sng" dirty="0" smtClean="0"/>
              <a:t>для детей младшего дошкольного возраста</a:t>
            </a:r>
            <a:r>
              <a:rPr lang="ru-RU" sz="2400" dirty="0" smtClean="0"/>
              <a:t>: уголки по социально-нравственному </a:t>
            </a:r>
            <a:r>
              <a:rPr lang="ru-RU" sz="2400" dirty="0" smtClean="0"/>
              <a:t>воспитанию ориентированы </a:t>
            </a:r>
            <a:r>
              <a:rPr lang="ru-RU" sz="2400" dirty="0" smtClean="0"/>
              <a:t>на ознакомление детей с </a:t>
            </a:r>
            <a:r>
              <a:rPr lang="ru-RU" sz="2400" dirty="0" err="1" smtClean="0"/>
              <a:t>микросоциумом</a:t>
            </a:r>
            <a:r>
              <a:rPr lang="ru-RU" sz="2400" dirty="0" smtClean="0"/>
              <a:t> (семья, детский сад, ребенок и сверстники: тематические папки о детях, о правилах поведения детей в общественных местах, иллюстрации по типу «хорошо-плохо»);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822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924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2274838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</a:t>
            </a:r>
            <a:r>
              <a:rPr lang="ru-RU" sz="2400" u="sng" dirty="0" smtClean="0"/>
              <a:t>для детей среднего возраста</a:t>
            </a:r>
            <a:r>
              <a:rPr lang="ru-RU" sz="2400" dirty="0" smtClean="0"/>
              <a:t>: моя семья, мой детский сад, мой город и его достопримечательности, знаменитые земляки, приобщение к истокам русской культуры: предметы старины, русские игрушки, макеты крестьянской избы, комнаты; литература по фольклору (сказки, песенки, пословицы, поговорки);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578</Words>
  <Application>Microsoft Office PowerPoint</Application>
  <PresentationFormat>Экран (4:3)</PresentationFormat>
  <Paragraphs>80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Слайд 1</vt:lpstr>
      <vt:lpstr>Слайд 2</vt:lpstr>
      <vt:lpstr>Слайд 3</vt:lpstr>
      <vt:lpstr>Блоки нравственно – патриотического  воспитания</vt:lpstr>
      <vt:lpstr>Методы: словесный наглядный практический   </vt:lpstr>
      <vt:lpstr>Формы работы: </vt:lpstr>
      <vt:lpstr>Важные условия:</vt:lpstr>
      <vt:lpstr>2. Создание предметной развивающей среды</vt:lpstr>
      <vt:lpstr>Слайд 9</vt:lpstr>
      <vt:lpstr>Слайд 10</vt:lpstr>
      <vt:lpstr>3. Взаимодействие с семьями воспитанников</vt:lpstr>
      <vt:lpstr>Деловая игра</vt:lpstr>
      <vt:lpstr>Задание 1. Что это? (Почему?)</vt:lpstr>
      <vt:lpstr>Задание 2. «Исключи лишнее»</vt:lpstr>
      <vt:lpstr>Задание 3. Переведите иностранную пословицу, поговорку на русскую, найдите аналог:</vt:lpstr>
      <vt:lpstr>Разгадайте кроссворд</vt:lpstr>
      <vt:lpstr>Задание 4. Разгадайте кроссворд.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Нова-ТРЕЙД</dc:creator>
  <cp:lastModifiedBy>Uzer</cp:lastModifiedBy>
  <cp:revision>51</cp:revision>
  <dcterms:created xsi:type="dcterms:W3CDTF">2023-02-01T13:40:05Z</dcterms:created>
  <dcterms:modified xsi:type="dcterms:W3CDTF">2023-12-13T09:31:40Z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2023-02-01T00:00:00Z</vt:filetime>
  </property>
</Properties>
</file>